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1" r:id="rId4"/>
    <p:sldId id="263" r:id="rId5"/>
    <p:sldId id="265" r:id="rId6"/>
    <p:sldId id="266" r:id="rId7"/>
    <p:sldId id="267" r:id="rId8"/>
    <p:sldId id="268" r:id="rId9"/>
    <p:sldId id="269"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p:cViewPr varScale="1">
        <p:scale>
          <a:sx n="64" d="100"/>
          <a:sy n="64" d="100"/>
        </p:scale>
        <p:origin x="126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376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270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9174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0082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144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8783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eocab.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6068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WGCapD Perspectives of Work Plan – 2017-2019</a:t>
            </a:r>
            <a:endParaRPr sz="4200" b="1" dirty="0">
              <a:solidFill>
                <a:srgbClr val="FFFFFF"/>
              </a:solidFill>
            </a:endParaRPr>
          </a:p>
        </p:txBody>
      </p:sp>
      <p:sp>
        <p:nvSpPr>
          <p:cNvPr id="11" name="Shape 11"/>
          <p:cNvSpPr/>
          <p:nvPr/>
        </p:nvSpPr>
        <p:spPr>
          <a:xfrm>
            <a:off x="304800" y="4114800"/>
            <a:ext cx="4810858" cy="17287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20000"/>
              </a:lnSpc>
              <a:defRPr>
                <a:solidFill>
                  <a:srgbClr val="000000"/>
                </a:solidFill>
              </a:defRPr>
            </a:pPr>
            <a:r>
              <a:rPr lang="en-US" dirty="0" smtClean="0">
                <a:solidFill>
                  <a:srgbClr val="FFFF00"/>
                </a:solidFill>
                <a:latin typeface="Arial Bold"/>
                <a:ea typeface="Arial Bold"/>
                <a:cs typeface="Arial Bold"/>
                <a:sym typeface="Arial Bold"/>
              </a:rPr>
              <a:t>A. Senthil Kumar, ISRO, Co-chair</a:t>
            </a:r>
            <a:endParaRPr dirty="0">
              <a:solidFill>
                <a:srgbClr val="FFFF00"/>
              </a:solidFill>
              <a:latin typeface="Arial Bold"/>
              <a:ea typeface="Arial Bold"/>
              <a:cs typeface="Arial Bold"/>
              <a:sym typeface="Arial Bold"/>
            </a:endParaRPr>
          </a:p>
          <a:p>
            <a:pPr lvl="0" defTabSz="914400">
              <a:lnSpc>
                <a:spcPct val="120000"/>
              </a:lnSpc>
              <a:defRPr>
                <a:solidFill>
                  <a:srgbClr val="000000"/>
                </a:solidFill>
              </a:defRPr>
            </a:pPr>
            <a:r>
              <a:rPr dirty="0" smtClean="0">
                <a:solidFill>
                  <a:srgbClr val="FFFF00"/>
                </a:solidFill>
                <a:latin typeface="Arial Bold"/>
                <a:ea typeface="Arial Bold"/>
                <a:cs typeface="Arial Bold"/>
                <a:sym typeface="Arial Bold"/>
              </a:rPr>
              <a:t>Agenda </a:t>
            </a:r>
            <a:r>
              <a:rPr dirty="0">
                <a:solidFill>
                  <a:srgbClr val="FFFF00"/>
                </a:solidFill>
                <a:latin typeface="Arial Bold"/>
                <a:ea typeface="Arial Bold"/>
                <a:cs typeface="Arial Bold"/>
                <a:sym typeface="Arial Bold"/>
              </a:rPr>
              <a:t>Item </a:t>
            </a:r>
            <a:r>
              <a:rPr lang="en-US" dirty="0" smtClean="0">
                <a:solidFill>
                  <a:srgbClr val="FFFF00"/>
                </a:solidFill>
                <a:latin typeface="Arial Bold"/>
                <a:ea typeface="Arial Bold"/>
                <a:cs typeface="Arial Bold"/>
                <a:sym typeface="Arial Bold"/>
              </a:rPr>
              <a:t># 27</a:t>
            </a:r>
          </a:p>
          <a:p>
            <a:pPr lvl="0" defTabSz="914400">
              <a:lnSpc>
                <a:spcPct val="120000"/>
              </a:lnSpc>
              <a:defRPr>
                <a:solidFill>
                  <a:srgbClr val="000000"/>
                </a:solidFill>
              </a:defRPr>
            </a:pPr>
            <a:endParaRPr dirty="0">
              <a:solidFill>
                <a:srgbClr val="FFFFFF"/>
              </a:solidFill>
              <a:latin typeface="Arial Bold"/>
              <a:ea typeface="Arial Bold"/>
              <a:cs typeface="Arial Bold"/>
              <a:sym typeface="Arial Bold"/>
            </a:endParaRPr>
          </a:p>
          <a:p>
            <a:pPr lvl="0" defTabSz="914400">
              <a:lnSpc>
                <a:spcPct val="120000"/>
              </a:lnSpc>
              <a:defRPr>
                <a:solidFill>
                  <a:srgbClr val="000000"/>
                </a:solidFill>
              </a:defRPr>
            </a:pPr>
            <a:r>
              <a:rPr dirty="0" smtClean="0">
                <a:solidFill>
                  <a:srgbClr val="FFFFFF"/>
                </a:solidFill>
                <a:latin typeface="Arial Bold"/>
                <a:ea typeface="Arial Bold"/>
                <a:cs typeface="Arial Bold"/>
                <a:sym typeface="Arial Bold"/>
              </a:rPr>
              <a:t>CEOS </a:t>
            </a:r>
            <a:r>
              <a:rPr lang="en-US" dirty="0" smtClean="0">
                <a:solidFill>
                  <a:srgbClr val="FFFFFF"/>
                </a:solidFill>
                <a:latin typeface="Arial Bold"/>
                <a:ea typeface="Arial Bold"/>
                <a:cs typeface="Arial Bold"/>
                <a:sym typeface="Arial Bold"/>
              </a:rPr>
              <a:t>6</a:t>
            </a:r>
            <a:r>
              <a:rPr lang="en-US" baseline="30000" dirty="0" smtClean="0">
                <a:solidFill>
                  <a:srgbClr val="FFFFFF"/>
                </a:solidFill>
                <a:latin typeface="Arial Bold"/>
                <a:ea typeface="Arial Bold"/>
                <a:cs typeface="Arial Bold"/>
                <a:sym typeface="Arial Bold"/>
              </a:rPr>
              <a:t>th</a:t>
            </a:r>
            <a:r>
              <a:rPr lang="en-US" dirty="0" smtClean="0">
                <a:solidFill>
                  <a:srgbClr val="FFFFFF"/>
                </a:solidFill>
                <a:latin typeface="Arial Bold"/>
                <a:ea typeface="Arial Bold"/>
                <a:cs typeface="Arial Bold"/>
                <a:sym typeface="Arial Bold"/>
              </a:rPr>
              <a:t> Working Group for Capacity Building and Data Democracy (WGCapD)-6 Annual Meeting</a:t>
            </a:r>
            <a:endParaRPr dirty="0">
              <a:solidFill>
                <a:srgbClr val="FFFFFF"/>
              </a:solidFill>
              <a:latin typeface="Arial Bold"/>
              <a:ea typeface="Arial Bold"/>
              <a:cs typeface="Arial Bold"/>
              <a:sym typeface="Arial Bold"/>
            </a:endParaRPr>
          </a:p>
          <a:p>
            <a:pPr lvl="0" defTabSz="914400">
              <a:lnSpc>
                <a:spcPct val="120000"/>
              </a:lnSpc>
              <a:defRPr>
                <a:solidFill>
                  <a:srgbClr val="000000"/>
                </a:solidFill>
              </a:defRPr>
            </a:pPr>
            <a:r>
              <a:rPr lang="en-US" dirty="0" smtClean="0">
                <a:solidFill>
                  <a:srgbClr val="FFFFFF"/>
                </a:solidFill>
                <a:latin typeface="Arial Bold"/>
                <a:ea typeface="Arial Bold"/>
                <a:cs typeface="Arial Bold"/>
                <a:sym typeface="Arial Bold"/>
              </a:rPr>
              <a:t>DLR</a:t>
            </a:r>
            <a:r>
              <a:rPr lang="en-US" dirty="0">
                <a:solidFill>
                  <a:srgbClr val="FFFFFF"/>
                </a:solidFill>
                <a:latin typeface="Arial Bold"/>
                <a:ea typeface="Arial Bold"/>
                <a:cs typeface="Arial Bold"/>
                <a:sym typeface="Arial Bold"/>
              </a:rPr>
              <a:t> </a:t>
            </a:r>
            <a:r>
              <a:rPr lang="en-US" dirty="0" err="1" smtClean="0">
                <a:solidFill>
                  <a:srgbClr val="FFFFFF"/>
                </a:solidFill>
                <a:latin typeface="Arial Bold"/>
                <a:ea typeface="Arial Bold"/>
                <a:cs typeface="Arial Bold"/>
                <a:sym typeface="Arial Bold"/>
              </a:rPr>
              <a:t>Oberpfaffenhofen</a:t>
            </a:r>
            <a:r>
              <a:rPr dirty="0" smtClean="0">
                <a:solidFill>
                  <a:srgbClr val="FFFFFF"/>
                </a:solidFill>
                <a:latin typeface="Arial Bold"/>
                <a:ea typeface="Arial Bold"/>
                <a:cs typeface="Arial Bold"/>
                <a:sym typeface="Arial Bold"/>
              </a:rPr>
              <a:t>, </a:t>
            </a:r>
            <a:r>
              <a:rPr lang="en-US" dirty="0" smtClean="0">
                <a:solidFill>
                  <a:srgbClr val="FFFFFF"/>
                </a:solidFill>
                <a:latin typeface="Arial Bold"/>
                <a:ea typeface="Arial Bold"/>
                <a:cs typeface="Arial Bold"/>
                <a:sym typeface="Arial Bold"/>
              </a:rPr>
              <a:t>Germany</a:t>
            </a:r>
            <a:endParaRPr dirty="0">
              <a:solidFill>
                <a:srgbClr val="FFFFFF"/>
              </a:solidFill>
              <a:latin typeface="Arial Bold"/>
              <a:ea typeface="Arial Bold"/>
              <a:cs typeface="Arial Bold"/>
              <a:sym typeface="Arial Bold"/>
            </a:endParaRPr>
          </a:p>
          <a:p>
            <a:pPr lvl="0" defTabSz="914400">
              <a:lnSpc>
                <a:spcPct val="120000"/>
              </a:lnSpc>
              <a:defRPr>
                <a:solidFill>
                  <a:srgbClr val="000000"/>
                </a:solidFill>
              </a:defRPr>
            </a:pPr>
            <a:r>
              <a:rPr lang="en-US" dirty="0">
                <a:solidFill>
                  <a:srgbClr val="FFFFFF"/>
                </a:solidFill>
                <a:latin typeface="Arial Bold"/>
                <a:ea typeface="Arial Bold"/>
                <a:cs typeface="Arial Bold"/>
                <a:sym typeface="Arial Bold"/>
              </a:rPr>
              <a:t>2</a:t>
            </a:r>
            <a:r>
              <a:rPr dirty="0" smtClean="0">
                <a:solidFill>
                  <a:srgbClr val="FFFFFF"/>
                </a:solidFill>
                <a:latin typeface="Arial Bold"/>
                <a:ea typeface="Arial Bold"/>
                <a:cs typeface="Arial Bold"/>
                <a:sym typeface="Arial Bold"/>
              </a:rPr>
              <a:t>7th-</a:t>
            </a:r>
            <a:r>
              <a:rPr lang="en-US" dirty="0" smtClean="0">
                <a:solidFill>
                  <a:srgbClr val="FFFFFF"/>
                </a:solidFill>
                <a:latin typeface="Arial Bold"/>
                <a:ea typeface="Arial Bold"/>
                <a:cs typeface="Arial Bold"/>
                <a:sym typeface="Arial Bold"/>
              </a:rPr>
              <a:t>29</a:t>
            </a:r>
            <a:r>
              <a:rPr dirty="0" smtClean="0">
                <a:solidFill>
                  <a:srgbClr val="FFFFFF"/>
                </a:solidFill>
                <a:latin typeface="Arial Bold"/>
                <a:ea typeface="Arial Bold"/>
                <a:cs typeface="Arial Bold"/>
                <a:sym typeface="Arial Bold"/>
              </a:rPr>
              <a:t>th </a:t>
            </a:r>
            <a:r>
              <a:rPr lang="en-US" dirty="0" smtClean="0">
                <a:solidFill>
                  <a:srgbClr val="FFFFFF"/>
                </a:solidFill>
                <a:latin typeface="Arial Bold"/>
                <a:ea typeface="Arial Bold"/>
                <a:cs typeface="Arial Bold"/>
                <a:sym typeface="Arial Bold"/>
              </a:rPr>
              <a:t>March,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932212"/>
            <a:ext cx="8153400" cy="4724400"/>
          </a:xfrm>
          <a:solidFill>
            <a:srgbClr val="FFFFFF">
              <a:alpha val="40000"/>
            </a:srgbClr>
          </a:solidFill>
        </p:spPr>
        <p:txBody>
          <a:bodyPr/>
          <a:lstStyle/>
          <a:p>
            <a:r>
              <a:rPr lang="en-US" dirty="0" smtClean="0"/>
              <a:t>To support awareness </a:t>
            </a:r>
            <a:r>
              <a:rPr lang="en-US" dirty="0"/>
              <a:t>of the value of </a:t>
            </a:r>
            <a:r>
              <a:rPr lang="en-US" dirty="0" smtClean="0"/>
              <a:t>CEOS Agencies EO </a:t>
            </a:r>
            <a:r>
              <a:rPr lang="en-US" dirty="0"/>
              <a:t>data products and services to user </a:t>
            </a:r>
            <a:r>
              <a:rPr lang="en-US" dirty="0" smtClean="0"/>
              <a:t>communities, </a:t>
            </a:r>
            <a:r>
              <a:rPr lang="en-US" dirty="0"/>
              <a:t>including support to locate and access data, products, and tools, and targeted training workshops. </a:t>
            </a:r>
            <a:endParaRPr lang="en-US" dirty="0" smtClean="0"/>
          </a:p>
          <a:p>
            <a:endParaRPr lang="en-US" dirty="0" smtClean="0"/>
          </a:p>
          <a:p>
            <a:r>
              <a:rPr lang="en-US" dirty="0" smtClean="0"/>
              <a:t>To support </a:t>
            </a:r>
            <a:r>
              <a:rPr lang="en-US" dirty="0"/>
              <a:t>CEOS initiatives and </a:t>
            </a:r>
            <a:r>
              <a:rPr lang="en-US" dirty="0" smtClean="0"/>
              <a:t>help </a:t>
            </a:r>
            <a:r>
              <a:rPr lang="en-US" dirty="0"/>
              <a:t>WGs and VCs undertake their own capacity building initiatives, by providing guidance on best practices.  </a:t>
            </a:r>
            <a:endParaRPr lang="en-US" dirty="0" smtClean="0"/>
          </a:p>
          <a:p>
            <a:endParaRPr lang="en-US" dirty="0" smtClean="0"/>
          </a:p>
          <a:p>
            <a:r>
              <a:rPr lang="en-US" dirty="0" smtClean="0"/>
              <a:t>To collaborate </a:t>
            </a:r>
            <a:r>
              <a:rPr lang="en-US" dirty="0"/>
              <a:t>with UNOOSA, UNESCAP and other UN agencies in bringing out the benefits of EO tools and services; and helping to collect, coordinate, and synergize capacity building resources</a:t>
            </a:r>
            <a:r>
              <a:rPr lang="en-US" dirty="0" smtClean="0"/>
              <a:t>.</a:t>
            </a:r>
            <a:endParaRPr lang="en-US" dirty="0"/>
          </a:p>
        </p:txBody>
      </p:sp>
      <p:sp>
        <p:nvSpPr>
          <p:cNvPr id="3" name="Content Placeholder 2"/>
          <p:cNvSpPr>
            <a:spLocks noGrp="1"/>
          </p:cNvSpPr>
          <p:nvPr>
            <p:ph sz="quarter" idx="11"/>
          </p:nvPr>
        </p:nvSpPr>
        <p:spPr>
          <a:xfrm>
            <a:off x="1905000" y="342900"/>
            <a:ext cx="5486400" cy="762000"/>
          </a:xfrm>
        </p:spPr>
        <p:txBody>
          <a:bodyPr/>
          <a:lstStyle/>
          <a:p>
            <a:r>
              <a:rPr lang="en-US" sz="2800" b="1" dirty="0" smtClean="0"/>
              <a:t>WGCapD Work Plan </a:t>
            </a:r>
            <a:r>
              <a:rPr lang="en-US" sz="2800" b="1" dirty="0"/>
              <a:t>2017-2019</a:t>
            </a:r>
            <a:endParaRPr lang="en-US" sz="2800" dirty="0"/>
          </a:p>
        </p:txBody>
      </p:sp>
      <p:sp>
        <p:nvSpPr>
          <p:cNvPr id="5" name="Rectangle 4"/>
          <p:cNvSpPr/>
          <p:nvPr/>
        </p:nvSpPr>
        <p:spPr>
          <a:xfrm>
            <a:off x="685800" y="1184505"/>
            <a:ext cx="4572000" cy="646331"/>
          </a:xfrm>
          <a:prstGeom prst="rect">
            <a:avLst/>
          </a:prstGeom>
        </p:spPr>
        <p:txBody>
          <a:bodyPr>
            <a:spAutoFit/>
          </a:bodyPr>
          <a:lstStyle/>
          <a:p>
            <a:r>
              <a:rPr lang="en-US" sz="3600" b="1" dirty="0" smtClean="0"/>
              <a:t>General </a:t>
            </a:r>
            <a:r>
              <a:rPr lang="en-US" sz="3600" b="1" dirty="0"/>
              <a:t>Objectives</a:t>
            </a:r>
            <a:endParaRPr lang="en-US" sz="3600" dirty="0"/>
          </a:p>
        </p:txBody>
      </p:sp>
    </p:spTree>
    <p:extLst>
      <p:ext uri="{BB962C8B-B14F-4D97-AF65-F5344CB8AC3E}">
        <p14:creationId xmlns:p14="http://schemas.microsoft.com/office/powerpoint/2010/main" val="415763659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2209798"/>
            <a:ext cx="8534400" cy="4419602"/>
          </a:xfrm>
          <a:solidFill>
            <a:srgbClr val="F8F8F8">
              <a:alpha val="40000"/>
            </a:srgbClr>
          </a:solidFill>
        </p:spPr>
        <p:txBody>
          <a:bodyPr/>
          <a:lstStyle/>
          <a:p>
            <a:r>
              <a:rPr lang="en-US" dirty="0" smtClean="0"/>
              <a:t>To plan and organize </a:t>
            </a:r>
            <a:r>
              <a:rPr lang="en-US" dirty="0"/>
              <a:t>a variety of training and capacity building </a:t>
            </a:r>
            <a:r>
              <a:rPr lang="en-US" dirty="0" smtClean="0"/>
              <a:t>activities, </a:t>
            </a:r>
            <a:r>
              <a:rPr lang="en-US" dirty="0"/>
              <a:t>including </a:t>
            </a:r>
            <a:endParaRPr lang="en-US" dirty="0" smtClean="0"/>
          </a:p>
          <a:p>
            <a:pPr lvl="1"/>
            <a:r>
              <a:rPr lang="en-US" dirty="0" smtClean="0"/>
              <a:t>in-person </a:t>
            </a:r>
            <a:r>
              <a:rPr lang="en-US" dirty="0"/>
              <a:t>training workshops, </a:t>
            </a:r>
            <a:endParaRPr lang="en-US" dirty="0" smtClean="0"/>
          </a:p>
          <a:p>
            <a:pPr lvl="1"/>
            <a:r>
              <a:rPr lang="en-US" dirty="0" smtClean="0"/>
              <a:t>webinars</a:t>
            </a:r>
            <a:r>
              <a:rPr lang="en-US" dirty="0"/>
              <a:t>, and </a:t>
            </a:r>
            <a:endParaRPr lang="en-US" dirty="0" smtClean="0"/>
          </a:p>
          <a:p>
            <a:pPr lvl="1"/>
            <a:r>
              <a:rPr lang="en-US" dirty="0" smtClean="0"/>
              <a:t>efforts </a:t>
            </a:r>
            <a:r>
              <a:rPr lang="en-US" dirty="0"/>
              <a:t>to better collect, coordinate, synergize and make available existing capacity-building resources for satellite Earth observation users in developing countries.  </a:t>
            </a:r>
          </a:p>
          <a:p>
            <a:r>
              <a:rPr lang="en-US" dirty="0"/>
              <a:t>Specifically, WGCapD will continue delivering SAR training workshops for users in developing countries on data access, awareness, processing, and applications. </a:t>
            </a:r>
            <a:endParaRPr lang="en-US" dirty="0" smtClean="0"/>
          </a:p>
          <a:p>
            <a:r>
              <a:rPr lang="en-US" dirty="0" smtClean="0"/>
              <a:t>WGCapD </a:t>
            </a:r>
            <a:r>
              <a:rPr lang="en-US" dirty="0"/>
              <a:t>also plans to develop and/or deliver advanced, application-focused webinars on various other topics</a:t>
            </a:r>
            <a:r>
              <a:rPr lang="en-US" dirty="0" smtClean="0"/>
              <a:t>.</a:t>
            </a:r>
          </a:p>
          <a:p>
            <a:endParaRPr lang="en-US" dirty="0"/>
          </a:p>
        </p:txBody>
      </p:sp>
      <p:sp>
        <p:nvSpPr>
          <p:cNvPr id="3" name="Content Placeholder 2"/>
          <p:cNvSpPr>
            <a:spLocks noGrp="1"/>
          </p:cNvSpPr>
          <p:nvPr>
            <p:ph sz="quarter" idx="11"/>
          </p:nvPr>
        </p:nvSpPr>
        <p:spPr>
          <a:xfrm>
            <a:off x="1828800" y="304800"/>
            <a:ext cx="6019800" cy="533400"/>
          </a:xfrm>
        </p:spPr>
        <p:txBody>
          <a:bodyPr/>
          <a:lstStyle/>
          <a:p>
            <a:pPr algn="ctr"/>
            <a:r>
              <a:rPr lang="en-US" sz="2800" b="1" dirty="0"/>
              <a:t>WGCapD Work Plan 2017-2019</a:t>
            </a:r>
            <a:endParaRPr lang="en-US" sz="2800" dirty="0"/>
          </a:p>
        </p:txBody>
      </p:sp>
      <p:sp>
        <p:nvSpPr>
          <p:cNvPr id="5" name="Rectangle 4"/>
          <p:cNvSpPr/>
          <p:nvPr/>
        </p:nvSpPr>
        <p:spPr>
          <a:xfrm>
            <a:off x="685800" y="1184505"/>
            <a:ext cx="4572000" cy="646331"/>
          </a:xfrm>
          <a:prstGeom prst="rect">
            <a:avLst/>
          </a:prstGeom>
        </p:spPr>
        <p:txBody>
          <a:bodyPr>
            <a:spAutoFit/>
          </a:bodyPr>
          <a:lstStyle/>
          <a:p>
            <a:r>
              <a:rPr lang="en-US" sz="3600" b="1" dirty="0" smtClean="0"/>
              <a:t>Specific </a:t>
            </a:r>
            <a:r>
              <a:rPr lang="en-US" sz="3600" b="1" dirty="0"/>
              <a:t>Objectives</a:t>
            </a:r>
            <a:endParaRPr lang="en-US" sz="3600" dirty="0"/>
          </a:p>
        </p:txBody>
      </p:sp>
    </p:spTree>
    <p:extLst>
      <p:ext uri="{BB962C8B-B14F-4D97-AF65-F5344CB8AC3E}">
        <p14:creationId xmlns:p14="http://schemas.microsoft.com/office/powerpoint/2010/main" val="407801619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66700" y="1841722"/>
            <a:ext cx="8572500" cy="4711478"/>
          </a:xfrm>
          <a:solidFill>
            <a:srgbClr val="F8F8F8">
              <a:alpha val="40000"/>
            </a:srgbClr>
          </a:solidFill>
        </p:spPr>
        <p:txBody>
          <a:bodyPr/>
          <a:lstStyle/>
          <a:p>
            <a:r>
              <a:rPr lang="en-US" dirty="0" smtClean="0"/>
              <a:t>Synergize </a:t>
            </a:r>
            <a:r>
              <a:rPr lang="en-US" dirty="0"/>
              <a:t>training resources and increase user awareness of and access to those resources, </a:t>
            </a:r>
            <a:endParaRPr lang="en-US" dirty="0" smtClean="0"/>
          </a:p>
          <a:p>
            <a:endParaRPr lang="en-US" sz="1000" dirty="0" smtClean="0"/>
          </a:p>
          <a:p>
            <a:r>
              <a:rPr lang="en-US" dirty="0" smtClean="0"/>
              <a:t>Plan </a:t>
            </a:r>
            <a:r>
              <a:rPr lang="en-US" dirty="0"/>
              <a:t>to explore methods and tools that (and resources required to) address that need in the most manageable and sustainable way</a:t>
            </a:r>
            <a:r>
              <a:rPr lang="en-US" dirty="0" smtClean="0"/>
              <a:t>.</a:t>
            </a:r>
          </a:p>
          <a:p>
            <a:endParaRPr lang="en-US" sz="1000" dirty="0"/>
          </a:p>
          <a:p>
            <a:r>
              <a:rPr lang="en-US" dirty="0" smtClean="0"/>
              <a:t>Draw </a:t>
            </a:r>
            <a:r>
              <a:rPr lang="en-US" dirty="0"/>
              <a:t>upon its collective training and capacity building experiences to develop a best practices checklist for both in-person and online training programs that they can use for guidance</a:t>
            </a:r>
            <a:r>
              <a:rPr lang="en-US" dirty="0" smtClean="0"/>
              <a:t>.</a:t>
            </a:r>
          </a:p>
          <a:p>
            <a:endParaRPr lang="en-US" sz="1000" dirty="0"/>
          </a:p>
          <a:p>
            <a:r>
              <a:rPr lang="en-US" dirty="0" smtClean="0"/>
              <a:t>Plan </a:t>
            </a:r>
            <a:r>
              <a:rPr lang="en-US" dirty="0"/>
              <a:t>to collaborate with GEO to strengthen AmeriGEOSS, AfriGEOSS, and Asia-Oceania GEOSS (AO GEOSS) by continuing its contributions to training topics for AmeriGEOSS Week, </a:t>
            </a:r>
            <a:r>
              <a:rPr lang="en-US" dirty="0" smtClean="0"/>
              <a:t>- similar </a:t>
            </a:r>
            <a:r>
              <a:rPr lang="en-US" dirty="0"/>
              <a:t>to the Remote Sensing (Optical and Radar) for Disaster Response training offered in 2016, and the SAR trainings that contribute to AfriGEOSS objectives. </a:t>
            </a:r>
          </a:p>
          <a:p>
            <a:endParaRPr lang="en-US" dirty="0"/>
          </a:p>
        </p:txBody>
      </p:sp>
      <p:sp>
        <p:nvSpPr>
          <p:cNvPr id="3" name="Content Placeholder 2"/>
          <p:cNvSpPr>
            <a:spLocks noGrp="1"/>
          </p:cNvSpPr>
          <p:nvPr>
            <p:ph sz="quarter" idx="11"/>
          </p:nvPr>
        </p:nvSpPr>
        <p:spPr>
          <a:xfrm>
            <a:off x="2057400" y="304800"/>
            <a:ext cx="5562600" cy="533400"/>
          </a:xfrm>
        </p:spPr>
        <p:txBody>
          <a:bodyPr/>
          <a:lstStyle/>
          <a:p>
            <a:r>
              <a:rPr lang="en-US" sz="2800" b="1" dirty="0"/>
              <a:t>WGCapD Work Plan 2017-2019</a:t>
            </a:r>
            <a:endParaRPr lang="en-US" sz="2800" dirty="0"/>
          </a:p>
        </p:txBody>
      </p:sp>
      <p:sp>
        <p:nvSpPr>
          <p:cNvPr id="5" name="Rectangle 4"/>
          <p:cNvSpPr/>
          <p:nvPr/>
        </p:nvSpPr>
        <p:spPr>
          <a:xfrm>
            <a:off x="685800" y="1184505"/>
            <a:ext cx="4572000" cy="646331"/>
          </a:xfrm>
          <a:prstGeom prst="rect">
            <a:avLst/>
          </a:prstGeom>
        </p:spPr>
        <p:txBody>
          <a:bodyPr>
            <a:spAutoFit/>
          </a:bodyPr>
          <a:lstStyle/>
          <a:p>
            <a:r>
              <a:rPr lang="en-US" sz="3600" b="1" dirty="0" smtClean="0"/>
              <a:t>Specific </a:t>
            </a:r>
            <a:r>
              <a:rPr lang="en-US" sz="3600" b="1" dirty="0"/>
              <a:t>Objectives</a:t>
            </a:r>
            <a:endParaRPr lang="en-US" sz="3600" dirty="0"/>
          </a:p>
        </p:txBody>
      </p:sp>
    </p:spTree>
    <p:extLst>
      <p:ext uri="{BB962C8B-B14F-4D97-AF65-F5344CB8AC3E}">
        <p14:creationId xmlns:p14="http://schemas.microsoft.com/office/powerpoint/2010/main" val="103008516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b="1" dirty="0"/>
              <a:t>CEOS </a:t>
            </a:r>
            <a:r>
              <a:rPr lang="en-US" b="1" dirty="0" smtClean="0"/>
              <a:t>WGCapD Objectives – 2017-2019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3702215"/>
              </p:ext>
            </p:extLst>
          </p:nvPr>
        </p:nvGraphicFramePr>
        <p:xfrm>
          <a:off x="190499" y="1219200"/>
          <a:ext cx="8686801" cy="5429693"/>
        </p:xfrm>
        <a:graphic>
          <a:graphicData uri="http://schemas.openxmlformats.org/drawingml/2006/table">
            <a:tbl>
              <a:tblPr firstRow="1" firstCol="1" bandRow="1">
                <a:tableStyleId>{5940675A-B579-460E-94D1-54222C63F5DA}</a:tableStyleId>
              </a:tblPr>
              <a:tblGrid>
                <a:gridCol w="1981201"/>
                <a:gridCol w="1028700"/>
                <a:gridCol w="4076700"/>
                <a:gridCol w="1600200"/>
              </a:tblGrid>
              <a:tr h="394923">
                <a:tc gridSpan="4">
                  <a:txBody>
                    <a:bodyPr/>
                    <a:lstStyle/>
                    <a:p>
                      <a:pPr marL="0" marR="0" algn="ctr">
                        <a:spcBef>
                          <a:spcPts val="0"/>
                        </a:spcBef>
                        <a:spcAft>
                          <a:spcPts val="0"/>
                        </a:spcAft>
                      </a:pPr>
                      <a:r>
                        <a:rPr lang="en-US" sz="1400" b="1" dirty="0">
                          <a:solidFill>
                            <a:schemeClr val="bg1"/>
                          </a:solidFill>
                          <a:effectLst/>
                        </a:rPr>
                        <a:t>Capacity Building, Data Access, Availability and Quality Objectives/Deliverables: 2017-2019</a:t>
                      </a:r>
                      <a:endPar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44289">
                <a:tc>
                  <a:txBody>
                    <a:bodyPr/>
                    <a:lstStyle/>
                    <a:p>
                      <a:pPr marL="0" marR="0" algn="ctr">
                        <a:spcBef>
                          <a:spcPts val="0"/>
                        </a:spcBef>
                        <a:spcAft>
                          <a:spcPts val="0"/>
                        </a:spcAft>
                      </a:pPr>
                      <a:r>
                        <a:rPr lang="en-US" sz="1400" b="1" dirty="0">
                          <a:effectLst/>
                        </a:rPr>
                        <a:t>Objective/Deliverable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200" b="1" dirty="0">
                          <a:effectLst/>
                        </a:rPr>
                        <a:t>Projected Completion Date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Background Information</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Responsible CEOS Entity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r>
              <a:tr h="961437">
                <a:tc>
                  <a:txBody>
                    <a:bodyPr/>
                    <a:lstStyle/>
                    <a:p>
                      <a:pPr marL="0" marR="0" algn="l">
                        <a:spcBef>
                          <a:spcPts val="0"/>
                        </a:spcBef>
                        <a:spcAft>
                          <a:spcPts val="0"/>
                        </a:spcAft>
                      </a:pPr>
                      <a:r>
                        <a:rPr lang="en-US" sz="1400" b="1" dirty="0">
                          <a:solidFill>
                            <a:srgbClr val="FF0000"/>
                          </a:solidFill>
                          <a:effectLst/>
                          <a:latin typeface="Arial" panose="020B0604020202020204" pitchFamily="34" charset="0"/>
                          <a:cs typeface="Arial" panose="020B0604020202020204" pitchFamily="34" charset="0"/>
                        </a:rPr>
                        <a:t>CB-4</a:t>
                      </a:r>
                      <a:r>
                        <a:rPr lang="en-US" sz="1400" dirty="0">
                          <a:solidFill>
                            <a:srgbClr val="FF0000"/>
                          </a:solidFill>
                          <a:effectLst/>
                          <a:latin typeface="Arial" panose="020B0604020202020204" pitchFamily="34" charset="0"/>
                          <a:cs typeface="Arial" panose="020B0604020202020204" pitchFamily="34" charset="0"/>
                        </a:rPr>
                        <a:t>:  </a:t>
                      </a:r>
                      <a:endParaRPr lang="en-US" sz="1400" dirty="0" smtClean="0">
                        <a:solidFill>
                          <a:srgbClr val="FF0000"/>
                        </a:solidFill>
                        <a:effectLst/>
                        <a:latin typeface="Arial" panose="020B0604020202020204" pitchFamily="34"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cs typeface="Arial" panose="020B0604020202020204" pitchFamily="34" charset="0"/>
                        </a:rPr>
                        <a:t>Contribute </a:t>
                      </a:r>
                      <a:r>
                        <a:rPr lang="en-US" sz="1400" b="1" dirty="0">
                          <a:effectLst/>
                          <a:latin typeface="Arial" panose="020B0604020202020204" pitchFamily="34" charset="0"/>
                          <a:cs typeface="Arial" panose="020B0604020202020204" pitchFamily="34" charset="0"/>
                        </a:rPr>
                        <a:t>to Capacity Building Portal (</a:t>
                      </a:r>
                      <a:r>
                        <a:rPr lang="en-US" sz="1400" b="1" dirty="0" err="1">
                          <a:effectLst/>
                          <a:latin typeface="Arial" panose="020B0604020202020204" pitchFamily="34" charset="0"/>
                          <a:cs typeface="Arial" panose="020B0604020202020204" pitchFamily="34" charset="0"/>
                        </a:rPr>
                        <a:t>GEOCaB</a:t>
                      </a:r>
                      <a:r>
                        <a:rPr lang="en-US" sz="1400" b="1" dirty="0">
                          <a:effectLst/>
                          <a:latin typeface="Arial" panose="020B0604020202020204" pitchFamily="34" charset="0"/>
                          <a:cs typeface="Arial" panose="020B0604020202020204" pitchFamily="34" charset="0"/>
                        </a:rPr>
                        <a:t> Portal)</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Ongoing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Populate the GEO Capacity Building Portal.  This portal aims at increasing the awareness of the Capacity Building Inventory across CEOS and GEO. </a:t>
                      </a:r>
                      <a:r>
                        <a:rPr lang="en-US" sz="1400" dirty="0" smtClean="0">
                          <a:effectLst/>
                          <a:latin typeface="Arial" panose="020B0604020202020204" pitchFamily="34" charset="0"/>
                          <a:cs typeface="Arial" panose="020B0604020202020204" pitchFamily="34" charset="0"/>
                        </a:rPr>
                        <a:t>See </a:t>
                      </a:r>
                      <a:r>
                        <a:rPr lang="en-US" sz="1400" dirty="0" err="1">
                          <a:effectLst/>
                          <a:latin typeface="Arial" panose="020B0604020202020204" pitchFamily="34" charset="0"/>
                          <a:cs typeface="Arial" panose="020B0604020202020204" pitchFamily="34" charset="0"/>
                        </a:rPr>
                        <a:t>GEONetCab</a:t>
                      </a:r>
                      <a:r>
                        <a:rPr lang="en-US" sz="1400" dirty="0">
                          <a:effectLst/>
                          <a:latin typeface="Arial" panose="020B0604020202020204" pitchFamily="34" charset="0"/>
                          <a:cs typeface="Arial" panose="020B0604020202020204" pitchFamily="34" charset="0"/>
                        </a:rPr>
                        <a:t> site at </a:t>
                      </a:r>
                      <a:r>
                        <a:rPr lang="en-US" sz="1400" dirty="0" smtClean="0">
                          <a:effectLst/>
                          <a:latin typeface="Arial" panose="020B0604020202020204" pitchFamily="34" charset="0"/>
                          <a:cs typeface="Arial" panose="020B0604020202020204" pitchFamily="34" charset="0"/>
                        </a:rPr>
                        <a:t>h</a:t>
                      </a:r>
                      <a:r>
                        <a:rPr lang="en-US" sz="1400" u="sng" dirty="0" smtClean="0">
                          <a:effectLst/>
                          <a:latin typeface="Arial" panose="020B0604020202020204" pitchFamily="34" charset="0"/>
                          <a:cs typeface="Arial" panose="020B0604020202020204" pitchFamily="34" charset="0"/>
                          <a:hlinkClick r:id="rId3"/>
                        </a:rPr>
                        <a:t>ttp</a:t>
                      </a:r>
                      <a:r>
                        <a:rPr lang="en-US" sz="1400" u="sng" dirty="0">
                          <a:effectLst/>
                          <a:latin typeface="Arial" panose="020B0604020202020204" pitchFamily="34" charset="0"/>
                          <a:cs typeface="Arial" panose="020B0604020202020204" pitchFamily="34" charset="0"/>
                          <a:hlinkClick r:id="rId3"/>
                        </a:rPr>
                        <a:t>://www.geocab.org</a:t>
                      </a:r>
                      <a:r>
                        <a:rPr lang="en-US" sz="1400" u="sng" dirty="0" smtClean="0">
                          <a:effectLst/>
                          <a:latin typeface="Arial" panose="020B0604020202020204" pitchFamily="34" charset="0"/>
                          <a:cs typeface="Arial" panose="020B0604020202020204" pitchFamily="34" charset="0"/>
                          <a:hlinkClick r:id="rId3"/>
                        </a:rPr>
                        <a:t>/</a:t>
                      </a:r>
                      <a:r>
                        <a:rPr lang="en-US" sz="14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a:effectLst/>
                          <a:latin typeface="Arial" panose="020B0604020202020204" pitchFamily="34" charset="0"/>
                          <a:cs typeface="Arial" panose="020B0604020202020204" pitchFamily="34" charset="0"/>
                        </a:rPr>
                        <a:t>WGCapD</a:t>
                      </a:r>
                      <a:endParaRPr lang="en-US" sz="200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a:effectLst/>
                          <a:latin typeface="Arial" panose="020B0604020202020204" pitchFamily="34"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r>
              <a:tr h="1143000">
                <a:tc>
                  <a:txBody>
                    <a:bodyPr/>
                    <a:lstStyle/>
                    <a:p>
                      <a:pPr marL="0" marR="0" algn="l">
                        <a:spcBef>
                          <a:spcPts val="0"/>
                        </a:spcBef>
                        <a:spcAft>
                          <a:spcPts val="0"/>
                        </a:spcAft>
                      </a:pPr>
                      <a:r>
                        <a:rPr lang="en-US" sz="1400" b="1" dirty="0">
                          <a:solidFill>
                            <a:srgbClr val="FF0000"/>
                          </a:solidFill>
                          <a:effectLst/>
                          <a:latin typeface="Arial" panose="020B0604020202020204" pitchFamily="34" charset="0"/>
                          <a:cs typeface="Arial" panose="020B0604020202020204" pitchFamily="34" charset="0"/>
                        </a:rPr>
                        <a:t>CB-10</a:t>
                      </a:r>
                      <a:r>
                        <a:rPr lang="en-US" sz="1400" dirty="0">
                          <a:solidFill>
                            <a:srgbClr val="FF0000"/>
                          </a:solidFill>
                          <a:effectLst/>
                          <a:latin typeface="Arial" panose="020B0604020202020204" pitchFamily="34" charset="0"/>
                          <a:cs typeface="Arial" panose="020B0604020202020204" pitchFamily="34" charset="0"/>
                        </a:rPr>
                        <a:t>:</a:t>
                      </a:r>
                      <a:r>
                        <a:rPr lang="en-US" sz="1400" dirty="0">
                          <a:effectLst/>
                          <a:latin typeface="Arial" panose="020B0604020202020204" pitchFamily="34" charset="0"/>
                          <a:cs typeface="Arial" panose="020B0604020202020204" pitchFamily="34" charset="0"/>
                        </a:rPr>
                        <a:t> </a:t>
                      </a:r>
                      <a:endParaRPr lang="en-US" sz="1400" dirty="0" smtClean="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cs typeface="Arial" panose="020B0604020202020204" pitchFamily="34" charset="0"/>
                        </a:rPr>
                        <a:t>CEOS </a:t>
                      </a:r>
                      <a:r>
                        <a:rPr lang="en-US" sz="1400" b="1" dirty="0">
                          <a:effectLst/>
                          <a:latin typeface="Arial" panose="020B0604020202020204" pitchFamily="34" charset="0"/>
                          <a:cs typeface="Arial" panose="020B0604020202020204" pitchFamily="34" charset="0"/>
                        </a:rPr>
                        <a:t>Database update survey and release of online version</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Survey Q2, release Q4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CEOS Agencies provide resources to support their responses to the update survey issued in the April-May timeframe; release of the updated CEOS Database will be online prior to the annual CEOS Plenary Meeting.</a:t>
                      </a:r>
                      <a:endParaRPr lang="en-US" sz="2000" dirty="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600"/>
                        </a:spcAft>
                      </a:pPr>
                      <a:r>
                        <a:rPr lang="en-US" sz="1400" dirty="0">
                          <a:effectLst/>
                          <a:latin typeface="Arial" panose="020B0604020202020204" pitchFamily="34" charset="0"/>
                          <a:cs typeface="Arial" panose="020B0604020202020204" pitchFamily="34" charset="0"/>
                        </a:rPr>
                        <a:t>ESA, with support from CEOS Agencies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r>
              <a:tr h="2139170">
                <a:tc>
                  <a:txBody>
                    <a:bodyPr/>
                    <a:lstStyle/>
                    <a:p>
                      <a:pPr marL="0" marR="0" algn="l">
                        <a:spcBef>
                          <a:spcPts val="0"/>
                        </a:spcBef>
                        <a:spcAft>
                          <a:spcPts val="0"/>
                        </a:spcAft>
                      </a:pPr>
                      <a:r>
                        <a:rPr lang="en-US" sz="1400" b="1" dirty="0">
                          <a:solidFill>
                            <a:srgbClr val="FF0000"/>
                          </a:solidFill>
                          <a:effectLst/>
                          <a:latin typeface="Arial" panose="020B0604020202020204" pitchFamily="34" charset="0"/>
                          <a:cs typeface="Arial" panose="020B0604020202020204" pitchFamily="34" charset="0"/>
                        </a:rPr>
                        <a:t>CB-11</a:t>
                      </a:r>
                      <a:r>
                        <a:rPr lang="en-US" sz="1400" dirty="0">
                          <a:solidFill>
                            <a:srgbClr val="FF0000"/>
                          </a:solidFill>
                          <a:effectLst/>
                          <a:latin typeface="Arial" panose="020B0604020202020204" pitchFamily="34" charset="0"/>
                          <a:cs typeface="Arial" panose="020B0604020202020204" pitchFamily="34" charset="0"/>
                        </a:rPr>
                        <a:t>:</a:t>
                      </a:r>
                      <a:r>
                        <a:rPr lang="en-US" sz="1400" dirty="0">
                          <a:effectLst/>
                          <a:latin typeface="Arial" panose="020B0604020202020204" pitchFamily="34" charset="0"/>
                          <a:cs typeface="Arial" panose="020B0604020202020204" pitchFamily="34" charset="0"/>
                        </a:rPr>
                        <a:t> </a:t>
                      </a:r>
                      <a:endParaRPr lang="en-US" sz="1400" dirty="0" smtClean="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cs typeface="Arial" panose="020B0604020202020204" pitchFamily="34" charset="0"/>
                        </a:rPr>
                        <a:t>Build </a:t>
                      </a:r>
                      <a:r>
                        <a:rPr lang="en-US" sz="1400" b="1" dirty="0">
                          <a:effectLst/>
                          <a:latin typeface="Arial" panose="020B0604020202020204" pitchFamily="34" charset="0"/>
                          <a:cs typeface="Arial" panose="020B0604020202020204" pitchFamily="34" charset="0"/>
                        </a:rPr>
                        <a:t>awareness  and demonstrate the value of EO applications through major conferences</a:t>
                      </a:r>
                      <a:endParaRPr lang="en-US" sz="2000" b="1" dirty="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a:effectLst/>
                          <a:latin typeface="Arial" panose="020B0604020202020204" pitchFamily="34" charset="0"/>
                          <a:cs typeface="Arial" panose="020B0604020202020204" pitchFamily="34" charset="0"/>
                        </a:rPr>
                        <a:t>Ongoing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WGCapD members will target major Earth observation and other relevant conferences and workshops, engaging and providing training sessions for academic and other user communities. </a:t>
                      </a:r>
                      <a:endParaRPr lang="en-US" sz="2000" dirty="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dirty="0">
                          <a:effectLst/>
                          <a:latin typeface="Arial" panose="020B0604020202020204" pitchFamily="34" charset="0"/>
                          <a:cs typeface="Arial" panose="020B0604020202020204" pitchFamily="34" charset="0"/>
                        </a:rPr>
                        <a:t>For example, WGCapD will actively participate in the Public Health and EO Workshop to be held in Montreal in June 2017.  This will help clarify the linkage between environment, climate, society and public health and EO data</a:t>
                      </a:r>
                      <a:r>
                        <a:rPr lang="en-US" sz="1400" dirty="0" smtClean="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cs typeface="Arial" panose="020B0604020202020204" pitchFamily="34" charset="0"/>
                        </a:rPr>
                        <a:t>WGCapD</a:t>
                      </a:r>
                      <a:endParaRPr lang="en-US" sz="2000" dirty="0">
                        <a:effectLst/>
                        <a:latin typeface="Arial" panose="020B0604020202020204" pitchFamily="34" charset="0"/>
                        <a:cs typeface="Arial" panose="020B0604020202020204" pitchFamily="34" charset="0"/>
                      </a:endParaRPr>
                    </a:p>
                    <a:p>
                      <a:pPr marL="0" marR="0" algn="l">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r>
            </a:tbl>
          </a:graphicData>
        </a:graphic>
      </p:graphicFrame>
    </p:spTree>
    <p:extLst>
      <p:ext uri="{BB962C8B-B14F-4D97-AF65-F5344CB8AC3E}">
        <p14:creationId xmlns:p14="http://schemas.microsoft.com/office/powerpoint/2010/main" val="33010693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b="1" dirty="0"/>
              <a:t>CEOS </a:t>
            </a:r>
            <a:r>
              <a:rPr lang="en-US" b="1" dirty="0" smtClean="0"/>
              <a:t>WGCapD Objectives – 2017-2019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33472779"/>
              </p:ext>
            </p:extLst>
          </p:nvPr>
        </p:nvGraphicFramePr>
        <p:xfrm>
          <a:off x="190499" y="1295400"/>
          <a:ext cx="8686801" cy="5364480"/>
        </p:xfrm>
        <a:graphic>
          <a:graphicData uri="http://schemas.openxmlformats.org/drawingml/2006/table">
            <a:tbl>
              <a:tblPr firstRow="1" firstCol="1" bandRow="1">
                <a:tableStyleId>{5940675A-B579-460E-94D1-54222C63F5DA}</a:tableStyleId>
              </a:tblPr>
              <a:tblGrid>
                <a:gridCol w="1981201"/>
                <a:gridCol w="1184030"/>
                <a:gridCol w="3921370"/>
                <a:gridCol w="1600200"/>
              </a:tblGrid>
              <a:tr h="394923">
                <a:tc gridSpan="4">
                  <a:txBody>
                    <a:bodyPr/>
                    <a:lstStyle/>
                    <a:p>
                      <a:pPr marL="0" marR="0" algn="ctr">
                        <a:spcBef>
                          <a:spcPts val="0"/>
                        </a:spcBef>
                        <a:spcAft>
                          <a:spcPts val="0"/>
                        </a:spcAft>
                      </a:pPr>
                      <a:r>
                        <a:rPr lang="en-US" sz="1400" b="1" dirty="0">
                          <a:solidFill>
                            <a:schemeClr val="bg1"/>
                          </a:solidFill>
                          <a:effectLst/>
                        </a:rPr>
                        <a:t>Capacity Building, Data Access, Availability and Quality Objectives/Deliverables: 2017-2019</a:t>
                      </a:r>
                      <a:endPar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44289">
                <a:tc>
                  <a:txBody>
                    <a:bodyPr/>
                    <a:lstStyle/>
                    <a:p>
                      <a:pPr marL="0" marR="0" algn="ctr">
                        <a:spcBef>
                          <a:spcPts val="0"/>
                        </a:spcBef>
                        <a:spcAft>
                          <a:spcPts val="0"/>
                        </a:spcAft>
                      </a:pPr>
                      <a:r>
                        <a:rPr lang="en-US" sz="1400" b="1" dirty="0">
                          <a:effectLst/>
                        </a:rPr>
                        <a:t>Objective/Deliverable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200" b="1" dirty="0">
                          <a:effectLst/>
                        </a:rPr>
                        <a:t>Projected Completion Date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Background Information</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Responsible CEOS Entity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r>
              <a:tr h="1266237">
                <a:tc>
                  <a:txBody>
                    <a:bodyPr/>
                    <a:lstStyle/>
                    <a:p>
                      <a:pPr marL="0" marR="0" algn="l">
                        <a:spcBef>
                          <a:spcPts val="0"/>
                        </a:spcBef>
                        <a:spcAft>
                          <a:spcPts val="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CB-12: </a:t>
                      </a:r>
                      <a:endParaRPr lang="en-US" sz="14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Build </a:t>
                      </a:r>
                      <a:r>
                        <a:rPr lang="en-US" sz="1400" b="1" dirty="0">
                          <a:effectLst/>
                          <a:latin typeface="Arial" panose="020B0604020202020204" pitchFamily="34" charset="0"/>
                          <a:ea typeface="Times New Roman" panose="02020603050405020304" pitchFamily="18" charset="0"/>
                          <a:cs typeface="Arial" panose="020B0604020202020204" pitchFamily="34" charset="0"/>
                        </a:rPr>
                        <a:t>awareness of new CEOS missions and datasets</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Ongoing</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Within the context of support to CEOS/GEO projects, using webinars, the CEOS Website, newsletters,  </a:t>
                      </a:r>
                      <a:r>
                        <a:rPr lang="en-US" sz="1400" dirty="0" err="1">
                          <a:effectLst/>
                          <a:latin typeface="Arial" panose="020B0604020202020204" pitchFamily="34" charset="0"/>
                          <a:ea typeface="Times New Roman" panose="02020603050405020304" pitchFamily="18" charset="0"/>
                          <a:cs typeface="Arial" panose="020B0604020202020204" pitchFamily="34" charset="0"/>
                        </a:rPr>
                        <a:t>listerves</a:t>
                      </a:r>
                      <a:r>
                        <a:rPr lang="en-US" sz="1400" dirty="0">
                          <a:effectLst/>
                          <a:latin typeface="Arial" panose="020B0604020202020204" pitchFamily="34" charset="0"/>
                          <a:ea typeface="Times New Roman" panose="02020603050405020304" pitchFamily="18" charset="0"/>
                          <a:cs typeface="Arial" panose="020B0604020202020204" pitchFamily="34" charset="0"/>
                        </a:rPr>
                        <a:t> , social media, etc. to improve access to new CEOS Agency missions and datasets</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WGCapD</a:t>
                      </a: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r>
              <a:tr h="1295400">
                <a:tc>
                  <a:txBody>
                    <a:bodyPr/>
                    <a:lstStyle/>
                    <a:p>
                      <a:pPr marL="0" marR="0" algn="l">
                        <a:spcBef>
                          <a:spcPts val="0"/>
                        </a:spcBef>
                        <a:spcAft>
                          <a:spcPts val="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CB-13</a:t>
                      </a: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Develop </a:t>
                      </a:r>
                      <a:r>
                        <a:rPr lang="en-US" sz="1400" b="1" dirty="0">
                          <a:effectLst/>
                          <a:latin typeface="Arial" panose="020B0604020202020204" pitchFamily="34" charset="0"/>
                          <a:ea typeface="Times New Roman" panose="02020603050405020304" pitchFamily="18" charset="0"/>
                          <a:cs typeface="Arial" panose="020B0604020202020204" pitchFamily="34" charset="0"/>
                        </a:rPr>
                        <a:t>and/or deliver webinars for users in developing countries</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Ongoing</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Webinars will provide information and training on advanced satellite Earth observation topics, such as data access/availability, data processing, and more. A SAR webinar is planned for Q3/Q4 2017</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WGCapD</a:t>
                      </a: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r>
              <a:tr h="1828800">
                <a:tc>
                  <a:txBody>
                    <a:bodyPr/>
                    <a:lstStyle/>
                    <a:p>
                      <a:pPr marL="0" marR="0" algn="l">
                        <a:spcBef>
                          <a:spcPts val="0"/>
                        </a:spcBef>
                        <a:spcAft>
                          <a:spcPts val="60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CB-15</a:t>
                      </a: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60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Updated </a:t>
                      </a:r>
                      <a:r>
                        <a:rPr lang="en-US" sz="1400" b="1" dirty="0">
                          <a:effectLst/>
                          <a:latin typeface="Arial" panose="020B0604020202020204" pitchFamily="34" charset="0"/>
                          <a:ea typeface="Times New Roman" panose="02020603050405020304" pitchFamily="18" charset="0"/>
                          <a:cs typeface="Arial" panose="020B0604020202020204" pitchFamily="34" charset="0"/>
                        </a:rPr>
                        <a:t>good practices guidance document for in-person and online training and capacity </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building</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Q2 2017</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The WGCapD developed a good practices guidance document highlighting key points, areas of consideration, suggestions, and good practices for online and in-person capacity building meant as a resource for other CEOS Working Groups and Virtual Constellations. The WGCapD plans to add more content to this report</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WGCapD</a:t>
                      </a: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r>
            </a:tbl>
          </a:graphicData>
        </a:graphic>
      </p:graphicFrame>
    </p:spTree>
    <p:extLst>
      <p:ext uri="{BB962C8B-B14F-4D97-AF65-F5344CB8AC3E}">
        <p14:creationId xmlns:p14="http://schemas.microsoft.com/office/powerpoint/2010/main" val="128939739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b="1" dirty="0"/>
              <a:t>CEOS </a:t>
            </a:r>
            <a:r>
              <a:rPr lang="en-US" b="1" dirty="0" smtClean="0"/>
              <a:t>WGCapD Objectives – 2017-2019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01922826"/>
              </p:ext>
            </p:extLst>
          </p:nvPr>
        </p:nvGraphicFramePr>
        <p:xfrm>
          <a:off x="228600" y="1079464"/>
          <a:ext cx="8724900" cy="5850089"/>
        </p:xfrm>
        <a:graphic>
          <a:graphicData uri="http://schemas.openxmlformats.org/drawingml/2006/table">
            <a:tbl>
              <a:tblPr firstRow="1" firstCol="1" bandRow="1">
                <a:tableStyleId>{5940675A-B579-460E-94D1-54222C63F5DA}</a:tableStyleId>
              </a:tblPr>
              <a:tblGrid>
                <a:gridCol w="2019301"/>
                <a:gridCol w="1159812"/>
                <a:gridCol w="4345637"/>
                <a:gridCol w="1200150"/>
              </a:tblGrid>
              <a:tr h="343695">
                <a:tc gridSpan="4">
                  <a:txBody>
                    <a:bodyPr/>
                    <a:lstStyle/>
                    <a:p>
                      <a:pPr marL="0" marR="0" algn="ctr">
                        <a:spcBef>
                          <a:spcPts val="0"/>
                        </a:spcBef>
                        <a:spcAft>
                          <a:spcPts val="0"/>
                        </a:spcAft>
                      </a:pPr>
                      <a:r>
                        <a:rPr lang="en-US" sz="1400" b="1" dirty="0">
                          <a:solidFill>
                            <a:schemeClr val="bg1"/>
                          </a:solidFill>
                          <a:effectLst/>
                        </a:rPr>
                        <a:t>Capacity Building, Data Access, Availability and Quality Objectives/Deliverables: 2017-2019</a:t>
                      </a:r>
                      <a:endPar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77472">
                <a:tc>
                  <a:txBody>
                    <a:bodyPr/>
                    <a:lstStyle/>
                    <a:p>
                      <a:pPr marL="0" marR="0" algn="ctr">
                        <a:spcBef>
                          <a:spcPts val="0"/>
                        </a:spcBef>
                        <a:spcAft>
                          <a:spcPts val="0"/>
                        </a:spcAft>
                      </a:pPr>
                      <a:r>
                        <a:rPr lang="en-US" sz="1400" b="1" dirty="0">
                          <a:effectLst/>
                        </a:rPr>
                        <a:t>Objective/Deliverable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200" b="1" dirty="0">
                          <a:effectLst/>
                        </a:rPr>
                        <a:t>Projected Completion Date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Background Information</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Responsible CEOS Entity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r>
              <a:tr h="1589607">
                <a:tc>
                  <a:txBody>
                    <a:bodyPr/>
                    <a:lstStyle/>
                    <a:p>
                      <a:pPr marL="0" marR="0" algn="l">
                        <a:spcBef>
                          <a:spcPts val="0"/>
                        </a:spcBef>
                        <a:spcAft>
                          <a:spcPts val="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CB-17</a:t>
                      </a: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SAR </a:t>
                      </a:r>
                      <a:r>
                        <a:rPr lang="en-US" sz="1400" b="1" dirty="0">
                          <a:effectLst/>
                          <a:latin typeface="Arial" panose="020B0604020202020204" pitchFamily="34" charset="0"/>
                          <a:ea typeface="Times New Roman" panose="02020603050405020304" pitchFamily="18" charset="0"/>
                          <a:cs typeface="Arial" panose="020B0604020202020204" pitchFamily="34" charset="0"/>
                        </a:rPr>
                        <a:t>Training Workshops</a:t>
                      </a: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Q2 2017</a:t>
                      </a: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The WGCapD will deliver two SAR Training Workshops in 2017: one in Gabon (February, 2017) and one in Pretoria (May, 2017). The WGCapD plans to continue providing SAR workshops (on data access, awareness, processing, and applications) to users in developing countries as long as CEOS Agencies continue to release more SAR data</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a:effectLst/>
                          <a:latin typeface="Arial" panose="020B0604020202020204" pitchFamily="34" charset="0"/>
                          <a:ea typeface="Times New Roman" panose="02020603050405020304" pitchFamily="18" charset="0"/>
                          <a:cs typeface="Arial" panose="020B0604020202020204" pitchFamily="34" charset="0"/>
                        </a:rPr>
                        <a:t>WGCapD</a:t>
                      </a:r>
                    </a:p>
                    <a:p>
                      <a:pPr marL="0" marR="0" algn="just">
                        <a:spcBef>
                          <a:spcPts val="0"/>
                        </a:spcBef>
                        <a:spcAft>
                          <a:spcPts val="600"/>
                        </a:spcAft>
                      </a:pPr>
                      <a:r>
                        <a:rPr lang="en-US" sz="1400">
                          <a:effectLst/>
                          <a:latin typeface="Arial" panose="020B0604020202020204" pitchFamily="34" charset="0"/>
                          <a:ea typeface="Times New Roman" panose="02020603050405020304" pitchFamily="18" charset="0"/>
                          <a:cs typeface="Arial" panose="020B0604020202020204" pitchFamily="34" charset="0"/>
                        </a:rPr>
                        <a:t> </a:t>
                      </a:r>
                    </a:p>
                    <a:p>
                      <a:pPr marL="0" marR="0" algn="l">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r>
              <a:tr h="1559127">
                <a:tc>
                  <a:txBody>
                    <a:bodyPr/>
                    <a:lstStyle/>
                    <a:p>
                      <a:pPr marL="0" marR="0" algn="l">
                        <a:spcBef>
                          <a:spcPts val="0"/>
                        </a:spcBef>
                        <a:spcAft>
                          <a:spcPts val="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CB-19</a:t>
                      </a: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Promote </a:t>
                      </a:r>
                      <a:r>
                        <a:rPr lang="en-US" sz="1400" b="1" dirty="0">
                          <a:effectLst/>
                          <a:latin typeface="Arial" panose="020B0604020202020204" pitchFamily="34" charset="0"/>
                          <a:ea typeface="Times New Roman" panose="02020603050405020304" pitchFamily="18" charset="0"/>
                          <a:cs typeface="Arial" panose="020B0604020202020204" pitchFamily="34" charset="0"/>
                        </a:rPr>
                        <a:t>the role of space-based EO in meeting the challenges of the </a:t>
                      </a:r>
                      <a:r>
                        <a:rPr lang="en-US" sz="1400" b="1" i="1" dirty="0">
                          <a:effectLst/>
                          <a:latin typeface="Arial" panose="020B0604020202020204" pitchFamily="34" charset="0"/>
                          <a:ea typeface="Times New Roman" panose="02020603050405020304" pitchFamily="18" charset="0"/>
                          <a:cs typeface="Arial" panose="020B0604020202020204" pitchFamily="34" charset="0"/>
                        </a:rPr>
                        <a:t>2030 Agenda for Sustainable Development</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Ongoing</a:t>
                      </a: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WGCapD is participating in the CEOS SDG Ad Hoc Team which will support GEO in promoting use of EO to track progress towards, and achieve, the Global  Sustainable Development Goals (SDGs</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a:effectLst/>
                          <a:latin typeface="Arial" panose="020B0604020202020204" pitchFamily="34" charset="0"/>
                          <a:ea typeface="Times New Roman" panose="02020603050405020304" pitchFamily="18" charset="0"/>
                          <a:cs typeface="Arial" panose="020B0604020202020204" pitchFamily="34" charset="0"/>
                        </a:rPr>
                        <a:t>WGCapD</a:t>
                      </a:r>
                    </a:p>
                  </a:txBody>
                  <a:tcPr marL="68580" marR="68580" marT="0" marB="0" anchor="ctr">
                    <a:solidFill>
                      <a:srgbClr val="FFFFFF">
                        <a:alpha val="40000"/>
                      </a:srgbClr>
                    </a:solidFill>
                  </a:tcPr>
                </a:tc>
              </a:tr>
              <a:tr h="1661267">
                <a:tc>
                  <a:txBody>
                    <a:bodyPr/>
                    <a:lstStyle/>
                    <a:p>
                      <a:pPr marL="0" marR="0" algn="l">
                        <a:spcBef>
                          <a:spcPts val="0"/>
                        </a:spcBef>
                        <a:spcAft>
                          <a:spcPts val="0"/>
                        </a:spcAft>
                      </a:pPr>
                      <a:r>
                        <a:rPr lang="en-US"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CB-20</a:t>
                      </a: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Provide </a:t>
                      </a:r>
                      <a:r>
                        <a:rPr lang="en-US" sz="1400" b="1" dirty="0">
                          <a:effectLst/>
                          <a:latin typeface="Arial" panose="020B0604020202020204" pitchFamily="34" charset="0"/>
                          <a:ea typeface="Times New Roman" panose="02020603050405020304" pitchFamily="18" charset="0"/>
                          <a:cs typeface="Arial" panose="020B0604020202020204" pitchFamily="34" charset="0"/>
                        </a:rPr>
                        <a:t>CB support to regional and thematic GEO initiatives</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Ongoing</a:t>
                      </a: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Includes ongoing support to AfriGEOSS, additional support to AmeriGEOSS and engagement with Asia-Oceania (AO) GEOSS initiative. This would also include other GEO initiatives e.g. with WMO, CGMS, and WGClimate on essential climate variables (ECVs) and with the CEOS Ad Hoc Working Group on GEOGLAM</a:t>
                      </a:r>
                      <a:r>
                        <a:rPr lang="en-US" sz="14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WGCapD</a:t>
                      </a:r>
                    </a:p>
                    <a:p>
                      <a:pPr marL="0" marR="0" algn="l">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r>
            </a:tbl>
          </a:graphicData>
        </a:graphic>
      </p:graphicFrame>
    </p:spTree>
    <p:extLst>
      <p:ext uri="{BB962C8B-B14F-4D97-AF65-F5344CB8AC3E}">
        <p14:creationId xmlns:p14="http://schemas.microsoft.com/office/powerpoint/2010/main" val="22632415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b="1" dirty="0"/>
              <a:t>CEOS </a:t>
            </a:r>
            <a:r>
              <a:rPr lang="en-US" b="1" dirty="0" smtClean="0"/>
              <a:t>WGCapD Objectives – 2017-2019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6612555"/>
              </p:ext>
            </p:extLst>
          </p:nvPr>
        </p:nvGraphicFramePr>
        <p:xfrm>
          <a:off x="171450" y="1524000"/>
          <a:ext cx="8724900" cy="4671855"/>
        </p:xfrm>
        <a:graphic>
          <a:graphicData uri="http://schemas.openxmlformats.org/drawingml/2006/table">
            <a:tbl>
              <a:tblPr firstRow="1" firstCol="1" bandRow="1">
                <a:tableStyleId>{5940675A-B579-460E-94D1-54222C63F5DA}</a:tableStyleId>
              </a:tblPr>
              <a:tblGrid>
                <a:gridCol w="2019301"/>
                <a:gridCol w="1159812"/>
                <a:gridCol w="4174188"/>
                <a:gridCol w="1371599"/>
              </a:tblGrid>
              <a:tr h="343695">
                <a:tc gridSpan="4">
                  <a:txBody>
                    <a:bodyPr/>
                    <a:lstStyle/>
                    <a:p>
                      <a:pPr marL="0" marR="0" algn="ctr">
                        <a:spcBef>
                          <a:spcPts val="0"/>
                        </a:spcBef>
                        <a:spcAft>
                          <a:spcPts val="0"/>
                        </a:spcAft>
                      </a:pPr>
                      <a:r>
                        <a:rPr lang="en-US" sz="1400" b="1" dirty="0">
                          <a:solidFill>
                            <a:schemeClr val="bg1"/>
                          </a:solidFill>
                          <a:effectLst/>
                        </a:rPr>
                        <a:t>Capacity Building, Data Access, Availability and Quality Objectives/Deliverables: 2017-2019</a:t>
                      </a:r>
                      <a:endPar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77472">
                <a:tc>
                  <a:txBody>
                    <a:bodyPr/>
                    <a:lstStyle/>
                    <a:p>
                      <a:pPr marL="0" marR="0" algn="ctr">
                        <a:spcBef>
                          <a:spcPts val="0"/>
                        </a:spcBef>
                        <a:spcAft>
                          <a:spcPts val="0"/>
                        </a:spcAft>
                      </a:pPr>
                      <a:r>
                        <a:rPr lang="en-US" sz="1400" b="1" dirty="0">
                          <a:effectLst/>
                        </a:rPr>
                        <a:t>Objective/Deliverable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200" b="1" dirty="0">
                          <a:effectLst/>
                        </a:rPr>
                        <a:t>Projected Completion Date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Background Information</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1400" b="1" dirty="0">
                          <a:effectLst/>
                        </a:rPr>
                        <a:t>Responsible CEOS Entity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40000"/>
                        <a:lumOff val="60000"/>
                      </a:schemeClr>
                    </a:solidFill>
                  </a:tcPr>
                </a:tc>
              </a:tr>
              <a:tr h="1927065">
                <a:tc>
                  <a:txBody>
                    <a:bodyPr/>
                    <a:lstStyle/>
                    <a:p>
                      <a:pPr marL="0" marR="0" algn="l">
                        <a:spcBef>
                          <a:spcPts val="0"/>
                        </a:spcBef>
                        <a:spcAft>
                          <a:spcPts val="0"/>
                        </a:spcAft>
                      </a:pPr>
                      <a:r>
                        <a:rPr lang="en-US" sz="16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CB-21: </a:t>
                      </a:r>
                      <a:endParaRPr lang="en-US" sz="16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Explore </a:t>
                      </a:r>
                      <a:r>
                        <a:rPr lang="en-US" sz="1600" b="1" dirty="0">
                          <a:effectLst/>
                          <a:latin typeface="Arial" panose="020B0604020202020204" pitchFamily="34" charset="0"/>
                          <a:ea typeface="Times New Roman" panose="02020603050405020304" pitchFamily="18" charset="0"/>
                          <a:cs typeface="Arial" panose="020B0604020202020204" pitchFamily="34" charset="0"/>
                        </a:rPr>
                        <a:t>future options for providing portal-based access to capacity building and training resources</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Q4 2017</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Conduct a study of existing and potential new approaches to collect, coordinate, and synergize available capacity building and training resources related to satellite Earth observations, e.g. GEOCAB, </a:t>
                      </a:r>
                      <a:r>
                        <a:rPr lang="en-US" sz="1600" dirty="0" err="1">
                          <a:effectLst/>
                          <a:latin typeface="Arial" panose="020B0604020202020204" pitchFamily="34" charset="0"/>
                          <a:ea typeface="Times New Roman" panose="02020603050405020304" pitchFamily="18" charset="0"/>
                          <a:cs typeface="Arial" panose="020B0604020202020204" pitchFamily="34" charset="0"/>
                        </a:rPr>
                        <a:t>VLab</a:t>
                      </a:r>
                      <a:r>
                        <a:rPr lang="en-US" sz="1600" dirty="0">
                          <a:effectLst/>
                          <a:latin typeface="Arial" panose="020B0604020202020204" pitchFamily="34" charset="0"/>
                          <a:ea typeface="Times New Roman" panose="02020603050405020304" pitchFamily="18" charset="0"/>
                          <a:cs typeface="Arial" panose="020B0604020202020204" pitchFamily="34" charset="0"/>
                        </a:rPr>
                        <a:t> training calendar and methods, and other alternate approaches</a:t>
                      </a:r>
                      <a:r>
                        <a:rPr lang="en-US" sz="160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FF">
                        <a:alpha val="40000"/>
                      </a:srgbClr>
                    </a:solidFill>
                  </a:tcPr>
                </a:tc>
                <a:tc>
                  <a:txBody>
                    <a:bodyPr/>
                    <a:lstStyle/>
                    <a:p>
                      <a:pPr marL="0" marR="0" algn="l">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WGCapD</a:t>
                      </a:r>
                    </a:p>
                  </a:txBody>
                  <a:tcPr marL="68580" marR="68580" marT="0" marB="0" anchor="ctr">
                    <a:solidFill>
                      <a:srgbClr val="FFFFFF">
                        <a:alpha val="40000"/>
                      </a:srgbClr>
                    </a:solidFill>
                  </a:tcPr>
                </a:tc>
              </a:tr>
              <a:tr h="1828800">
                <a:tc>
                  <a:txBody>
                    <a:bodyPr/>
                    <a:lstStyle/>
                    <a:p>
                      <a:pPr marL="0" marR="0" algn="l">
                        <a:spcBef>
                          <a:spcPts val="0"/>
                        </a:spcBef>
                        <a:spcAft>
                          <a:spcPts val="0"/>
                        </a:spcAft>
                      </a:pPr>
                      <a:r>
                        <a:rPr lang="en-US" sz="16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CB-22: </a:t>
                      </a:r>
                      <a:endParaRPr lang="en-US" sz="16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Provide </a:t>
                      </a:r>
                      <a:r>
                        <a:rPr lang="en-US" sz="1600" b="1" dirty="0">
                          <a:effectLst/>
                          <a:latin typeface="Arial" panose="020B0604020202020204" pitchFamily="34" charset="0"/>
                          <a:ea typeface="Times New Roman" panose="02020603050405020304" pitchFamily="18" charset="0"/>
                          <a:cs typeface="Arial" panose="020B0604020202020204" pitchFamily="34" charset="0"/>
                        </a:rPr>
                        <a:t>capacity building support to </a:t>
                      </a:r>
                      <a:r>
                        <a:rPr lang="en-US" sz="1600" b="1" dirty="0" err="1" smtClean="0">
                          <a:effectLst/>
                          <a:latin typeface="Arial" panose="020B0604020202020204" pitchFamily="34" charset="0"/>
                          <a:ea typeface="Times New Roman" panose="02020603050405020304" pitchFamily="18" charset="0"/>
                          <a:cs typeface="Arial" panose="020B0604020202020204" pitchFamily="34" charset="0"/>
                        </a:rPr>
                        <a:t>DataCube</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 WGCV </a:t>
                      </a:r>
                      <a:r>
                        <a:rPr lang="en-US" sz="1600" b="1" dirty="0">
                          <a:effectLst/>
                          <a:latin typeface="Arial" panose="020B0604020202020204" pitchFamily="34" charset="0"/>
                          <a:ea typeface="Times New Roman" panose="02020603050405020304" pitchFamily="18" charset="0"/>
                          <a:cs typeface="Arial" panose="020B0604020202020204" pitchFamily="34" charset="0"/>
                        </a:rPr>
                        <a:t>activities</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Q2 2018</a:t>
                      </a:r>
                    </a:p>
                  </a:txBody>
                  <a:tcPr marL="68580" marR="68580" marT="0" marB="0" anchor="ctr">
                    <a:solidFill>
                      <a:srgbClr val="FFFFFF">
                        <a:alpha val="40000"/>
                      </a:srgbClr>
                    </a:solidFill>
                  </a:tcPr>
                </a:tc>
                <a:tc>
                  <a:txBody>
                    <a:bodyPr/>
                    <a:lstStyle/>
                    <a:p>
                      <a:pPr marL="0" marR="0" algn="just">
                        <a:spcBef>
                          <a:spcPts val="0"/>
                        </a:spcBef>
                        <a:spcAft>
                          <a:spcPts val="6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Collaborate with WGCV to develop materials to promote e.g. QA4EO, LandNet, optical and SAR calibration/validation. The 2017 meeting of the WGCapD will be a key event in defining specific priorities.</a:t>
                      </a:r>
                    </a:p>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solidFill>
                      <a:srgbClr val="FFFFFF">
                        <a:alpha val="40000"/>
                      </a:srgbClr>
                    </a:solidFill>
                  </a:tcPr>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WGCapD with WGCV</a:t>
                      </a:r>
                    </a:p>
                  </a:txBody>
                  <a:tcPr marL="68580" marR="68580" marT="0" marB="0" anchor="ctr">
                    <a:solidFill>
                      <a:srgbClr val="FFFFFF">
                        <a:alpha val="40000"/>
                      </a:srgbClr>
                    </a:solidFill>
                  </a:tcPr>
                </a:tc>
              </a:tr>
            </a:tbl>
          </a:graphicData>
        </a:graphic>
      </p:graphicFrame>
    </p:spTree>
    <p:extLst>
      <p:ext uri="{BB962C8B-B14F-4D97-AF65-F5344CB8AC3E}">
        <p14:creationId xmlns:p14="http://schemas.microsoft.com/office/powerpoint/2010/main" val="424781566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1676400"/>
            <a:ext cx="83058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lgn="ctr">
              <a:defRPr sz="1800" b="0">
                <a:solidFill>
                  <a:srgbClr val="000000"/>
                </a:solidFill>
              </a:defRPr>
            </a:pPr>
            <a:r>
              <a:rPr lang="en-GB" sz="4000" dirty="0" smtClean="0">
                <a:solidFill>
                  <a:schemeClr val="bg1"/>
                </a:solidFill>
              </a:rPr>
              <a:t>Thank you for attention</a:t>
            </a:r>
            <a:br>
              <a:rPr lang="en-GB" sz="4000" dirty="0" smtClean="0">
                <a:solidFill>
                  <a:schemeClr val="bg1"/>
                </a:solidFill>
              </a:rPr>
            </a:br>
            <a:r>
              <a:rPr lang="en-GB" sz="4000" dirty="0">
                <a:solidFill>
                  <a:schemeClr val="bg1"/>
                </a:solidFill>
              </a:rPr>
              <a:t/>
            </a:r>
            <a:br>
              <a:rPr lang="en-GB" sz="4000" dirty="0">
                <a:solidFill>
                  <a:schemeClr val="bg1"/>
                </a:solidFill>
              </a:rPr>
            </a:br>
            <a:r>
              <a:rPr lang="en-GB" sz="4000" dirty="0" smtClean="0">
                <a:solidFill>
                  <a:schemeClr val="bg1"/>
                </a:solidFill>
              </a:rPr>
              <a:t>Q &amp; A</a:t>
            </a:r>
            <a:endParaRPr sz="4000" dirty="0">
              <a:solidFill>
                <a:schemeClr val="bg1"/>
              </a:solidFill>
            </a:endParaRPr>
          </a:p>
        </p:txBody>
      </p:sp>
      <p:pic>
        <p:nvPicPr>
          <p:cNvPr id="12" name="ceos_logo.png"/>
          <p:cNvPicPr/>
          <p:nvPr/>
        </p:nvPicPr>
        <p:blipFill>
          <a:blip r:embed="rId2">
            <a:extLst/>
          </a:blip>
          <a:stretch>
            <a:fillRect/>
          </a:stretch>
        </p:blipFill>
        <p:spPr>
          <a:xfrm>
            <a:off x="304800" y="152400"/>
            <a:ext cx="2507906" cy="993132"/>
          </a:xfrm>
          <a:prstGeom prst="rect">
            <a:avLst/>
          </a:prstGeom>
          <a:ln w="12700">
            <a:miter lim="400000"/>
          </a:ln>
        </p:spPr>
      </p:pic>
      <p:sp>
        <p:nvSpPr>
          <p:cNvPr id="5" name="Shape 10"/>
          <p:cNvSpPr txBox="1">
            <a:spLocks/>
          </p:cNvSpPr>
          <p:nvPr/>
        </p:nvSpPr>
        <p:spPr>
          <a:xfrm>
            <a:off x="304800" y="1181629"/>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b="0" dirty="0" smtClean="0">
                <a:solidFill>
                  <a:prstClr val="white">
                    <a:lumMod val="20000"/>
                    <a:lumOff val="80000"/>
                  </a:prstClr>
                </a:solidFill>
              </a:rPr>
              <a:t>Committee on Earth Observation Satellites</a:t>
            </a:r>
            <a:endParaRPr lang="en-US" sz="1050" b="0" dirty="0">
              <a:solidFill>
                <a:prstClr val="white">
                  <a:lumMod val="20000"/>
                  <a:lumOff val="80000"/>
                </a:prstClr>
              </a:solidFill>
            </a:endParaRPr>
          </a:p>
        </p:txBody>
      </p:sp>
    </p:spTree>
    <p:extLst>
      <p:ext uri="{BB962C8B-B14F-4D97-AF65-F5344CB8AC3E}">
        <p14:creationId xmlns:p14="http://schemas.microsoft.com/office/powerpoint/2010/main" val="170120748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8872</TotalTime>
  <Words>1050</Words>
  <Application>Microsoft Office PowerPoint</Application>
  <PresentationFormat>On-screen Show (4:3)</PresentationFormat>
  <Paragraphs>127</Paragraphs>
  <Slides>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Bold</vt:lpstr>
      <vt:lpstr>Avenir Roman</vt:lpstr>
      <vt:lpstr>Calibri</vt:lpstr>
      <vt:lpstr>Courier New</vt:lpstr>
      <vt:lpstr>Droid Serif</vt:lpstr>
      <vt:lpstr>Proxima Nova Regular</vt:lpstr>
      <vt:lpstr>Times New Roman</vt:lpstr>
      <vt:lpstr>Wingdings</vt:lpstr>
      <vt:lpstr>Default</vt:lpstr>
      <vt:lpstr>WGCapD Perspectives of Work Plan – 2017-2019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attention  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 Senthil Kumar</cp:lastModifiedBy>
  <cp:revision>17</cp:revision>
  <dcterms:modified xsi:type="dcterms:W3CDTF">2017-03-28T04:35:44Z</dcterms:modified>
</cp:coreProperties>
</file>